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33" autoAdjust="0"/>
  </p:normalViewPr>
  <p:slideViewPr>
    <p:cSldViewPr>
      <p:cViewPr varScale="1">
        <p:scale>
          <a:sx n="69" d="100"/>
          <a:sy n="69" d="100"/>
        </p:scale>
        <p:origin x="-141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67A7E5-0AA7-4C79-BB63-C76225378995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CD91DC-F393-447F-A551-4AB7F273FD1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973478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CD91DC-F393-447F-A551-4AB7F273FD15}" type="slidenum">
              <a:rPr lang="en-AU" smtClean="0"/>
              <a:t>1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174502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EDEE7D21-CB5E-4A24-98BF-E61F3AE2187B}" type="datetimeFigureOut">
              <a:rPr lang="en-AU" smtClean="0"/>
              <a:t>24/03/2011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A0BEDD22-3604-4F47-873C-FD6F742C922D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mailto:sharyn.stafford@bigpond.com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Personalisation</a:t>
            </a:r>
            <a:r>
              <a:rPr lang="en-US" dirty="0" smtClean="0"/>
              <a:t> of the Curriculum in English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Sharyn Stafford</a:t>
            </a:r>
          </a:p>
          <a:p>
            <a:r>
              <a:rPr lang="en-US" dirty="0" err="1" smtClean="0"/>
              <a:t>Frensham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968757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01136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Flexibility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00808"/>
            <a:ext cx="6777317" cy="4131821"/>
          </a:xfrm>
        </p:spPr>
        <p:txBody>
          <a:bodyPr/>
          <a:lstStyle/>
          <a:p>
            <a:r>
              <a:rPr lang="en-US" dirty="0" smtClean="0"/>
              <a:t>Teacher flexibility…</a:t>
            </a:r>
            <a:r>
              <a:rPr lang="en-US" dirty="0" err="1" smtClean="0"/>
              <a:t>organisation</a:t>
            </a:r>
            <a:r>
              <a:rPr lang="en-US" dirty="0" smtClean="0"/>
              <a:t>, moving students up, down and around depending on mastery…Do not pigeonhole students.</a:t>
            </a:r>
          </a:p>
          <a:p>
            <a:pPr marL="68580" indent="0">
              <a:buNone/>
            </a:pPr>
            <a:endParaRPr lang="en-US" dirty="0" smtClean="0"/>
          </a:p>
          <a:p>
            <a:r>
              <a:rPr lang="en-US" dirty="0" smtClean="0"/>
              <a:t>Student flexibility… acceptance of others, resilience – ‘I cannot be amazing at everything’ ‘If I cannot do it I will try another way…’ etc.</a:t>
            </a:r>
          </a:p>
          <a:p>
            <a:r>
              <a:rPr lang="en-US" dirty="0" smtClean="0"/>
              <a:t>Classroom configuration, be flexible…</a:t>
            </a:r>
          </a:p>
          <a:p>
            <a:pPr marL="68580" indent="0">
              <a:buNone/>
            </a:pP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377543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01136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Challenges…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00808"/>
            <a:ext cx="6777317" cy="4131821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Time</a:t>
            </a:r>
          </a:p>
          <a:p>
            <a:r>
              <a:rPr lang="en-US" dirty="0" smtClean="0"/>
              <a:t>Dependent on policy of faculty</a:t>
            </a:r>
            <a:r>
              <a:rPr lang="en-US" dirty="0" smtClean="0"/>
              <a:t>, school</a:t>
            </a:r>
            <a:endParaRPr lang="en-US" dirty="0" smtClean="0"/>
          </a:p>
          <a:p>
            <a:r>
              <a:rPr lang="en-US" dirty="0" smtClean="0"/>
              <a:t>Quality of…</a:t>
            </a:r>
          </a:p>
          <a:p>
            <a:r>
              <a:rPr lang="en-US" dirty="0" smtClean="0"/>
              <a:t>Access to student information</a:t>
            </a:r>
          </a:p>
          <a:p>
            <a:r>
              <a:rPr lang="en-US" dirty="0" smtClean="0"/>
              <a:t>Not to pigeonhole students</a:t>
            </a:r>
          </a:p>
          <a:p>
            <a:r>
              <a:rPr lang="en-US" dirty="0" smtClean="0"/>
              <a:t>Students need to be taught how to work in groups, pairs etc.</a:t>
            </a:r>
          </a:p>
          <a:p>
            <a:r>
              <a:rPr lang="en-US" dirty="0" smtClean="0"/>
              <a:t>Goldilocks - either too easy or too difficult</a:t>
            </a:r>
          </a:p>
          <a:p>
            <a:r>
              <a:rPr lang="en-US" dirty="0" smtClean="0"/>
              <a:t>Can be difficult to explain what you are doing and why – esp. to students.</a:t>
            </a:r>
            <a:endParaRPr lang="en-AU" dirty="0"/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7113102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457120"/>
          </a:xfrm>
        </p:spPr>
        <p:txBody>
          <a:bodyPr>
            <a:normAutofit fontScale="90000"/>
          </a:bodyPr>
          <a:lstStyle/>
          <a:p>
            <a:r>
              <a:rPr lang="en-US" sz="3200" dirty="0" smtClean="0"/>
              <a:t>Ideas…</a:t>
            </a: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556792"/>
            <a:ext cx="6777317" cy="4275837"/>
          </a:xfrm>
        </p:spPr>
        <p:txBody>
          <a:bodyPr/>
          <a:lstStyle/>
          <a:p>
            <a:r>
              <a:rPr lang="en-US" dirty="0" smtClean="0"/>
              <a:t>Program formats</a:t>
            </a:r>
          </a:p>
          <a:p>
            <a:r>
              <a:rPr lang="en-US" dirty="0" smtClean="0"/>
              <a:t>Modify assessment tasks</a:t>
            </a:r>
          </a:p>
          <a:p>
            <a:r>
              <a:rPr lang="en-US" dirty="0" smtClean="0"/>
              <a:t>Establish pre-testing as routine</a:t>
            </a:r>
          </a:p>
          <a:p>
            <a:r>
              <a:rPr lang="en-US" dirty="0" smtClean="0"/>
              <a:t>Set up systems in class – </a:t>
            </a:r>
            <a:r>
              <a:rPr lang="en-US" dirty="0" err="1" smtClean="0"/>
              <a:t>polywics</a:t>
            </a:r>
            <a:r>
              <a:rPr lang="en-US" dirty="0" smtClean="0"/>
              <a:t>, wide reading journal, email work, group configurations that suit certain tasks, alternate tasks, more challenging choice of tasks, modified tasks (support students) </a:t>
            </a:r>
          </a:p>
          <a:p>
            <a:r>
              <a:rPr lang="en-US" dirty="0" smtClean="0"/>
              <a:t>Others ?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532344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Contact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 algn="ctr">
              <a:buNone/>
            </a:pPr>
            <a:r>
              <a:rPr lang="en-US" dirty="0" smtClean="0"/>
              <a:t>Sharyn Stafford</a:t>
            </a:r>
          </a:p>
          <a:p>
            <a:endParaRPr lang="en-US" dirty="0"/>
          </a:p>
          <a:p>
            <a:pPr marL="68580" indent="0">
              <a:buNone/>
            </a:pPr>
            <a:r>
              <a:rPr lang="en-US" dirty="0" smtClean="0">
                <a:hlinkClick r:id="rId2"/>
              </a:rPr>
              <a:t>sharyn.stafford@bigpond.com</a:t>
            </a:r>
            <a:endParaRPr lang="en-US" dirty="0" smtClean="0"/>
          </a:p>
          <a:p>
            <a:pPr marL="68580" indent="0">
              <a:buNone/>
            </a:pP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146341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73144"/>
          </a:xfrm>
        </p:spPr>
        <p:txBody>
          <a:bodyPr>
            <a:normAutofit/>
          </a:bodyPr>
          <a:lstStyle/>
          <a:p>
            <a:pPr algn="ctr"/>
            <a:r>
              <a:rPr lang="en-US" sz="3200" dirty="0" smtClean="0"/>
              <a:t>What is differentiation?</a:t>
            </a: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2060848"/>
            <a:ext cx="6777317" cy="3508977"/>
          </a:xfrm>
        </p:spPr>
        <p:txBody>
          <a:bodyPr>
            <a:normAutofit/>
          </a:bodyPr>
          <a:lstStyle/>
          <a:p>
            <a:pPr marL="68580" indent="0">
              <a:buNone/>
            </a:pPr>
            <a:endParaRPr lang="en-US" dirty="0" smtClean="0"/>
          </a:p>
          <a:p>
            <a:pPr marL="68580" indent="0">
              <a:buNone/>
            </a:pPr>
            <a:r>
              <a:rPr lang="en-US" dirty="0" smtClean="0"/>
              <a:t>…teachers response to variance </a:t>
            </a:r>
            <a:r>
              <a:rPr lang="en-US" dirty="0" err="1" smtClean="0"/>
              <a:t>amoung</a:t>
            </a:r>
            <a:r>
              <a:rPr lang="en-US" dirty="0" smtClean="0"/>
              <a:t> learners in the classroom…</a:t>
            </a:r>
          </a:p>
          <a:p>
            <a:pPr marL="68580" indent="0">
              <a:buNone/>
            </a:pPr>
            <a:endParaRPr lang="en-US" dirty="0"/>
          </a:p>
          <a:p>
            <a:pPr marL="68580" indent="0">
              <a:buNone/>
            </a:pPr>
            <a:r>
              <a:rPr lang="en-US" dirty="0" smtClean="0"/>
              <a:t>‘The key to the differentiated classroom is the flexible use by teachers of a wide range of activities and lesson </a:t>
            </a:r>
            <a:r>
              <a:rPr lang="en-US" dirty="0" err="1" smtClean="0"/>
              <a:t>organisations’</a:t>
            </a:r>
            <a:endParaRPr lang="en-US" dirty="0" smtClean="0"/>
          </a:p>
          <a:p>
            <a:pPr marL="68580" indent="0">
              <a:buNone/>
            </a:pPr>
            <a:r>
              <a:rPr lang="en-US" dirty="0"/>
              <a:t>	</a:t>
            </a:r>
            <a:r>
              <a:rPr lang="en-US" dirty="0" smtClean="0"/>
              <a:t>			Jane </a:t>
            </a:r>
            <a:r>
              <a:rPr lang="en-US" dirty="0" err="1" smtClean="0"/>
              <a:t>Spilman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109534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745152"/>
          </a:xfrm>
        </p:spPr>
        <p:txBody>
          <a:bodyPr/>
          <a:lstStyle/>
          <a:p>
            <a:pPr algn="ctr"/>
            <a:r>
              <a:rPr lang="en-US" dirty="0" smtClean="0"/>
              <a:t>Where to start?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988840"/>
            <a:ext cx="6777317" cy="3843789"/>
          </a:xfrm>
        </p:spPr>
        <p:txBody>
          <a:bodyPr/>
          <a:lstStyle/>
          <a:p>
            <a:pPr marL="68580" indent="0">
              <a:buNone/>
            </a:pPr>
            <a:r>
              <a:rPr lang="en-US" dirty="0" smtClean="0"/>
              <a:t>Consider…</a:t>
            </a:r>
          </a:p>
          <a:p>
            <a:pPr marL="68580" indent="0">
              <a:buNone/>
            </a:pPr>
            <a:endParaRPr lang="en-US" dirty="0" smtClean="0"/>
          </a:p>
          <a:p>
            <a:r>
              <a:rPr lang="en-US" dirty="0" smtClean="0"/>
              <a:t>Student readiness</a:t>
            </a:r>
          </a:p>
          <a:p>
            <a:r>
              <a:rPr lang="en-US" dirty="0" smtClean="0"/>
              <a:t>Student interest</a:t>
            </a:r>
          </a:p>
          <a:p>
            <a:r>
              <a:rPr lang="en-US" dirty="0" smtClean="0"/>
              <a:t>Learning profile… </a:t>
            </a:r>
            <a:r>
              <a:rPr lang="en-US" sz="2000" dirty="0" smtClean="0"/>
              <a:t>find out all you can or gather your own data.</a:t>
            </a:r>
            <a:endParaRPr lang="en-AU" sz="2000" dirty="0"/>
          </a:p>
        </p:txBody>
      </p:sp>
    </p:spTree>
    <p:extLst>
      <p:ext uri="{BB962C8B-B14F-4D97-AF65-F5344CB8AC3E}">
        <p14:creationId xmlns:p14="http://schemas.microsoft.com/office/powerpoint/2010/main" val="31086164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73144"/>
          </a:xfrm>
        </p:spPr>
        <p:txBody>
          <a:bodyPr>
            <a:noAutofit/>
          </a:bodyPr>
          <a:lstStyle/>
          <a:p>
            <a:r>
              <a:rPr lang="en-US" sz="2800" dirty="0" err="1" smtClean="0"/>
              <a:t>Personalising</a:t>
            </a:r>
            <a:r>
              <a:rPr lang="en-US" sz="2800" dirty="0" smtClean="0"/>
              <a:t> the curriculum involves…</a:t>
            </a:r>
            <a:endParaRPr lang="en-AU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916832"/>
            <a:ext cx="6777317" cy="3915797"/>
          </a:xfrm>
        </p:spPr>
        <p:txBody>
          <a:bodyPr/>
          <a:lstStyle/>
          <a:p>
            <a:r>
              <a:rPr lang="en-US" dirty="0" smtClean="0"/>
              <a:t>Qualitative not quantitative</a:t>
            </a:r>
          </a:p>
          <a:p>
            <a:r>
              <a:rPr lang="en-US" dirty="0" smtClean="0"/>
              <a:t>Multiple approaches</a:t>
            </a:r>
          </a:p>
          <a:p>
            <a:r>
              <a:rPr lang="en-US" dirty="0" smtClean="0"/>
              <a:t>Student </a:t>
            </a:r>
            <a:r>
              <a:rPr lang="en-US" dirty="0" err="1" smtClean="0"/>
              <a:t>centred</a:t>
            </a:r>
            <a:endParaRPr lang="en-US" dirty="0" smtClean="0"/>
          </a:p>
          <a:p>
            <a:r>
              <a:rPr lang="en-US" dirty="0" smtClean="0"/>
              <a:t>Blend of group configurations</a:t>
            </a:r>
          </a:p>
          <a:p>
            <a:r>
              <a:rPr lang="en-US" dirty="0" smtClean="0"/>
              <a:t>Careful planning</a:t>
            </a:r>
          </a:p>
          <a:p>
            <a:r>
              <a:rPr lang="en-US" dirty="0" smtClean="0"/>
              <a:t>Flexibility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2410757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01136"/>
          </a:xfrm>
        </p:spPr>
        <p:txBody>
          <a:bodyPr>
            <a:normAutofit/>
          </a:bodyPr>
          <a:lstStyle/>
          <a:p>
            <a:pPr algn="ctr"/>
            <a:r>
              <a:rPr lang="en-US" sz="3200" dirty="0" smtClean="0"/>
              <a:t>Qualitative not Quantitative</a:t>
            </a: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916832"/>
            <a:ext cx="6777317" cy="3915797"/>
          </a:xfrm>
        </p:spPr>
        <p:txBody>
          <a:bodyPr/>
          <a:lstStyle/>
          <a:p>
            <a:pPr marL="68580" indent="0">
              <a:buNone/>
            </a:pPr>
            <a:r>
              <a:rPr lang="en-US" dirty="0" smtClean="0"/>
              <a:t>…not about the amount of work given to students but rather putting students in a learning environment in which students can achieve learning…</a:t>
            </a:r>
          </a:p>
          <a:p>
            <a:pPr marL="68580" indent="0">
              <a:buNone/>
            </a:pPr>
            <a:endParaRPr lang="en-US" dirty="0"/>
          </a:p>
          <a:p>
            <a:r>
              <a:rPr lang="en-US" dirty="0"/>
              <a:t>n</a:t>
            </a:r>
            <a:r>
              <a:rPr lang="en-US" dirty="0" smtClean="0"/>
              <a:t>ot busy work</a:t>
            </a:r>
          </a:p>
          <a:p>
            <a:r>
              <a:rPr lang="en-US" dirty="0"/>
              <a:t>n</a:t>
            </a:r>
            <a:r>
              <a:rPr lang="en-US" dirty="0" smtClean="0"/>
              <a:t>ot extra work</a:t>
            </a:r>
          </a:p>
          <a:p>
            <a:r>
              <a:rPr lang="en-US" dirty="0"/>
              <a:t>n</a:t>
            </a:r>
            <a:r>
              <a:rPr lang="en-US" dirty="0" smtClean="0"/>
              <a:t>ot easy work – but work that is just a bit challenging, </a:t>
            </a:r>
            <a:r>
              <a:rPr lang="en-US" b="1" dirty="0" smtClean="0"/>
              <a:t>just</a:t>
            </a:r>
            <a:r>
              <a:rPr lang="en-US" dirty="0" smtClean="0"/>
              <a:t> beyond them.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2461563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457120"/>
          </a:xfrm>
        </p:spPr>
        <p:txBody>
          <a:bodyPr>
            <a:normAutofit fontScale="90000"/>
          </a:bodyPr>
          <a:lstStyle/>
          <a:p>
            <a:pPr algn="ctr"/>
            <a:r>
              <a:rPr lang="en-US" sz="3200" dirty="0" smtClean="0"/>
              <a:t>Multiple Approaches</a:t>
            </a: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72816"/>
            <a:ext cx="6777317" cy="4392488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Content…</a:t>
            </a:r>
            <a:r>
              <a:rPr lang="en-US" sz="2000" dirty="0" smtClean="0"/>
              <a:t>What they need to learn and how to get access to information?</a:t>
            </a:r>
          </a:p>
          <a:p>
            <a:pPr marL="68580" indent="0">
              <a:buNone/>
            </a:pPr>
            <a:endParaRPr lang="en-US" sz="2000" dirty="0" smtClean="0"/>
          </a:p>
          <a:p>
            <a:r>
              <a:rPr lang="en-US" dirty="0" smtClean="0"/>
              <a:t>Process… </a:t>
            </a:r>
            <a:r>
              <a:rPr lang="en-US" sz="2000" dirty="0" smtClean="0"/>
              <a:t>What activities will they be engaged in to master the content?</a:t>
            </a:r>
          </a:p>
          <a:p>
            <a:pPr marL="68580" indent="0">
              <a:buNone/>
            </a:pPr>
            <a:endParaRPr lang="en-US" sz="2000" dirty="0" smtClean="0"/>
          </a:p>
          <a:p>
            <a:r>
              <a:rPr lang="en-US" dirty="0" smtClean="0"/>
              <a:t>Product… W</a:t>
            </a:r>
            <a:r>
              <a:rPr lang="en-US" sz="2000" dirty="0" smtClean="0"/>
              <a:t>hat will they produce to demonstrate learning/apply/rehearse/extend learning?</a:t>
            </a:r>
          </a:p>
          <a:p>
            <a:pPr marL="68580" indent="0">
              <a:buNone/>
            </a:pPr>
            <a:endParaRPr lang="en-US" sz="2000" dirty="0" smtClean="0"/>
          </a:p>
          <a:p>
            <a:r>
              <a:rPr lang="en-US" dirty="0" smtClean="0"/>
              <a:t>Learning Environment… </a:t>
            </a:r>
            <a:r>
              <a:rPr lang="en-US" sz="2000" dirty="0" smtClean="0"/>
              <a:t>How does the classroom work and feel?</a:t>
            </a:r>
            <a:endParaRPr lang="en-AU" sz="2000" dirty="0"/>
          </a:p>
        </p:txBody>
      </p:sp>
    </p:spTree>
    <p:extLst>
      <p:ext uri="{BB962C8B-B14F-4D97-AF65-F5344CB8AC3E}">
        <p14:creationId xmlns:p14="http://schemas.microsoft.com/office/powerpoint/2010/main" val="788881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529128"/>
          </a:xfrm>
        </p:spPr>
        <p:txBody>
          <a:bodyPr>
            <a:normAutofit fontScale="90000"/>
          </a:bodyPr>
          <a:lstStyle/>
          <a:p>
            <a:pPr algn="ctr"/>
            <a:r>
              <a:rPr lang="en-US" sz="3200" dirty="0" smtClean="0"/>
              <a:t>Student </a:t>
            </a:r>
            <a:r>
              <a:rPr lang="en-US" sz="3200" dirty="0" err="1" smtClean="0"/>
              <a:t>Centred</a:t>
            </a: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72816"/>
            <a:ext cx="6777317" cy="4059813"/>
          </a:xfrm>
        </p:spPr>
        <p:txBody>
          <a:bodyPr/>
          <a:lstStyle/>
          <a:p>
            <a:r>
              <a:rPr lang="en-US" dirty="0" smtClean="0"/>
              <a:t>Allow students to think for them selves</a:t>
            </a:r>
          </a:p>
          <a:p>
            <a:r>
              <a:rPr lang="en-US" dirty="0" smtClean="0"/>
              <a:t>Stop doing all the talking.</a:t>
            </a:r>
          </a:p>
          <a:p>
            <a:r>
              <a:rPr lang="en-US" dirty="0" smtClean="0"/>
              <a:t>Allow students to discover concepts independently at their own pace.</a:t>
            </a:r>
          </a:p>
          <a:p>
            <a:r>
              <a:rPr lang="en-US" dirty="0" smtClean="0"/>
              <a:t>Engage them and allow growth in all learners</a:t>
            </a:r>
          </a:p>
          <a:p>
            <a:r>
              <a:rPr lang="en-US" dirty="0" smtClean="0"/>
              <a:t>Neither too easy or too difficult but challenging.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128339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457120"/>
          </a:xfrm>
        </p:spPr>
        <p:txBody>
          <a:bodyPr>
            <a:normAutofit fontScale="90000"/>
          </a:bodyPr>
          <a:lstStyle/>
          <a:p>
            <a:pPr algn="ctr"/>
            <a:r>
              <a:rPr lang="en-US" sz="3200" dirty="0" smtClean="0"/>
              <a:t>Blend of Group Approaches</a:t>
            </a: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628800"/>
            <a:ext cx="6777317" cy="4203829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Whole class… has its place and gives a sense of community and common understanding.</a:t>
            </a:r>
          </a:p>
          <a:p>
            <a:pPr marL="68580" indent="0">
              <a:buNone/>
            </a:pPr>
            <a:endParaRPr lang="en-US" dirty="0" smtClean="0"/>
          </a:p>
          <a:p>
            <a:r>
              <a:rPr lang="en-US" dirty="0" smtClean="0"/>
              <a:t>Small groups… like minded, same ability, one leader and a few learners, random…various reasons for each depending on the task.</a:t>
            </a:r>
          </a:p>
          <a:p>
            <a:pPr marL="68580" indent="0">
              <a:buNone/>
            </a:pPr>
            <a:endParaRPr lang="en-US" dirty="0" smtClean="0"/>
          </a:p>
          <a:p>
            <a:r>
              <a:rPr lang="en-US" dirty="0" smtClean="0"/>
              <a:t>Individual instruction… </a:t>
            </a:r>
            <a:r>
              <a:rPr lang="en-US" dirty="0" err="1" smtClean="0"/>
              <a:t>personalised</a:t>
            </a:r>
            <a:r>
              <a:rPr lang="en-US" dirty="0" smtClean="0"/>
              <a:t> and less threatening.</a:t>
            </a:r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647319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608" y="836712"/>
            <a:ext cx="7024744" cy="529128"/>
          </a:xfrm>
        </p:spPr>
        <p:txBody>
          <a:bodyPr>
            <a:normAutofit fontScale="90000"/>
          </a:bodyPr>
          <a:lstStyle/>
          <a:p>
            <a:pPr algn="ctr"/>
            <a:r>
              <a:rPr lang="en-US" sz="3200" dirty="0" smtClean="0"/>
              <a:t>Careful Planning</a:t>
            </a: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556792"/>
            <a:ext cx="6777317" cy="4608512"/>
          </a:xfrm>
        </p:spPr>
        <p:txBody>
          <a:bodyPr>
            <a:normAutofit fontScale="92500" lnSpcReduction="20000"/>
          </a:bodyPr>
          <a:lstStyle/>
          <a:p>
            <a:r>
              <a:rPr lang="en-US" b="1" dirty="0" smtClean="0"/>
              <a:t>Pre-test…</a:t>
            </a:r>
            <a:r>
              <a:rPr lang="en-US" dirty="0" smtClean="0"/>
              <a:t>You need to know what they already know… can take the form of pen and paper, learning conversation, questionnaire etc. …Gather all the data you can…</a:t>
            </a:r>
          </a:p>
          <a:p>
            <a:r>
              <a:rPr lang="en-US" b="1" dirty="0" smtClean="0"/>
              <a:t>Assessment</a:t>
            </a:r>
            <a:r>
              <a:rPr lang="en-US" dirty="0" smtClean="0"/>
              <a:t> has to be ongoing and tightly linked to instruction…can just be observation, tick a box, self-evaluation, short conversation/speech or formal ‘product’</a:t>
            </a:r>
          </a:p>
          <a:p>
            <a:pPr marL="68580" indent="0">
              <a:buNone/>
            </a:pPr>
            <a:r>
              <a:rPr lang="en-US" dirty="0" smtClean="0"/>
              <a:t>…evidence of learning…</a:t>
            </a:r>
          </a:p>
          <a:p>
            <a:r>
              <a:rPr lang="en-US" b="1" dirty="0" smtClean="0"/>
              <a:t>Classroom environment </a:t>
            </a:r>
            <a:r>
              <a:rPr lang="en-US" dirty="0" smtClean="0"/>
              <a:t>and how you establish what will occur… e.g. I always select groups, no one has to worry about who will work with them, who they will sit next to etc.</a:t>
            </a:r>
          </a:p>
          <a:p>
            <a:pPr marL="68580" indent="0">
              <a:buNone/>
            </a:pPr>
            <a:r>
              <a:rPr lang="en-US" dirty="0" smtClean="0"/>
              <a:t>…set the tone, rules, respect, foster resilience and risk taking…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063115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Grid">
      <a:dk1>
        <a:sysClr val="windowText" lastClr="000000"/>
      </a:dk1>
      <a:lt1>
        <a:sysClr val="window" lastClr="FFFFFF"/>
      </a:lt1>
      <a:dk2>
        <a:srgbClr val="534949"/>
      </a:dk2>
      <a:lt2>
        <a:srgbClr val="CCD1B9"/>
      </a:lt2>
      <a:accent1>
        <a:srgbClr val="C66951"/>
      </a:accent1>
      <a:accent2>
        <a:srgbClr val="BF974D"/>
      </a:accent2>
      <a:accent3>
        <a:srgbClr val="928B70"/>
      </a:accent3>
      <a:accent4>
        <a:srgbClr val="87706B"/>
      </a:accent4>
      <a:accent5>
        <a:srgbClr val="94734E"/>
      </a:accent5>
      <a:accent6>
        <a:srgbClr val="6F777D"/>
      </a:accent6>
      <a:hlink>
        <a:srgbClr val="CC9900"/>
      </a:hlink>
      <a:folHlink>
        <a:srgbClr val="C0C0C0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201</TotalTime>
  <Words>576</Words>
  <Application>Microsoft Office PowerPoint</Application>
  <PresentationFormat>On-screen Show (4:3)</PresentationFormat>
  <Paragraphs>79</Paragraphs>
  <Slides>13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Austin</vt:lpstr>
      <vt:lpstr>Personalisation of the Curriculum in English</vt:lpstr>
      <vt:lpstr>What is differentiation?</vt:lpstr>
      <vt:lpstr>Where to start?</vt:lpstr>
      <vt:lpstr>Personalising the curriculum involves…</vt:lpstr>
      <vt:lpstr>Qualitative not Quantitative</vt:lpstr>
      <vt:lpstr>Multiple Approaches</vt:lpstr>
      <vt:lpstr>Student Centred</vt:lpstr>
      <vt:lpstr>Blend of Group Approaches</vt:lpstr>
      <vt:lpstr>Careful Planning</vt:lpstr>
      <vt:lpstr>Flexibility</vt:lpstr>
      <vt:lpstr>Challenges…</vt:lpstr>
      <vt:lpstr>Ideas…</vt:lpstr>
      <vt:lpstr>Contact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Personalisation of the Curriculum in English</dc:title>
  <dc:creator>Administrator</dc:creator>
  <cp:lastModifiedBy>Sharyn Stafford</cp:lastModifiedBy>
  <cp:revision>36</cp:revision>
  <dcterms:created xsi:type="dcterms:W3CDTF">2011-03-23T03:58:11Z</dcterms:created>
  <dcterms:modified xsi:type="dcterms:W3CDTF">2011-03-24T11:00:35Z</dcterms:modified>
</cp:coreProperties>
</file>

<file path=docProps/thumbnail.jpeg>
</file>